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6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70" r:id="rId4"/>
    <p:sldId id="263" r:id="rId5"/>
    <p:sldId id="276" r:id="rId6"/>
    <p:sldId id="284" r:id="rId7"/>
    <p:sldId id="281" r:id="rId8"/>
    <p:sldId id="282" r:id="rId9"/>
    <p:sldId id="283" r:id="rId10"/>
    <p:sldId id="280" r:id="rId11"/>
    <p:sldId id="269" r:id="rId12"/>
  </p:sldIdLst>
  <p:sldSz cx="12192000" cy="6858000"/>
  <p:notesSz cx="6797675" cy="9928225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OTOLO Francesco" initials="RF" lastIdx="0" clrIdx="0">
    <p:extLst>
      <p:ext uri="{19B8F6BF-5375-455C-9EA6-DF929625EA0E}">
        <p15:presenceInfo xmlns:p15="http://schemas.microsoft.com/office/powerpoint/2012/main" userId="ROTOLO Francesco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B909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Style moyen 2 - Accentuation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Style moyen 2 - Accentuation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3C2FFA5D-87B4-456A-9821-1D502468CF0F}" styleName="Style à thème 1 - Accentuation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7" d="100"/>
          <a:sy n="107" d="100"/>
        </p:scale>
        <p:origin x="6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6" d="100"/>
          <a:sy n="86" d="100"/>
        </p:scale>
        <p:origin x="3786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0444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AFD6EC-1A43-428F-A7B4-9EB345A770F0}" type="datetimeFigureOut">
              <a:rPr lang="fr-FR" smtClean="0"/>
              <a:t>16/02/2022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0444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E5B7F9-F0B1-4621-8952-5F7A1C32D80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601271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E6D9FF-9B39-4B87-AE0F-73B0D4079FD4}" type="datetimeFigureOut">
              <a:rPr lang="fr-FR" smtClean="0"/>
              <a:t>16/02/2022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444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091716-D181-4B4E-9CCB-C4D2AFFF0C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970553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091716-D181-4B4E-9CCB-C4D2AFFF0C73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765453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091716-D181-4B4E-9CCB-C4D2AFFF0C73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891198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5E289-EDCC-4DB9-9ECA-985FE646F965}" type="datetime1">
              <a:rPr lang="fr-FR" smtClean="0"/>
              <a:t>16/02/2022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RCP nationale SENSGENE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ABF84-5F1C-4575-84A2-D67E98AFCE5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173143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8AA25-824B-427D-A428-1881D0EA957E}" type="datetime1">
              <a:rPr lang="fr-FR" smtClean="0"/>
              <a:t>16/02/2022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RCP nationale SENSGENE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ABF84-5F1C-4575-84A2-D67E98AFCE5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898248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AC5A2-8038-402C-BE48-03E0C2C46510}" type="datetime1">
              <a:rPr lang="fr-FR" smtClean="0"/>
              <a:t>16/02/2022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RCP nationale SENSGENE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ABF84-5F1C-4575-84A2-D67E98AFCE5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210157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D94A8-C393-4523-BABE-3EE1BF39E6C9}" type="slidenum">
              <a:rPr lang="fr-FR" smtClean="0"/>
              <a:t>‹N°›</a:t>
            </a:fld>
            <a:endParaRPr lang="fr-FR"/>
          </a:p>
        </p:txBody>
      </p:sp>
      <p:sp>
        <p:nvSpPr>
          <p:cNvPr id="5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/>
          <a:lstStyle/>
          <a:p>
            <a:endParaRPr lang="fr-FR" dirty="0"/>
          </a:p>
        </p:txBody>
      </p:sp>
      <p:sp>
        <p:nvSpPr>
          <p:cNvPr id="6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/>
          <a:p>
            <a:endParaRPr lang="fr-FR"/>
          </a:p>
        </p:txBody>
      </p:sp>
      <p:sp>
        <p:nvSpPr>
          <p:cNvPr id="8" name="Espace réservé du pied de page 4"/>
          <p:cNvSpPr txBox="1">
            <a:spLocks/>
          </p:cNvSpPr>
          <p:nvPr userDrawn="1"/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FR" dirty="0"/>
          </a:p>
        </p:txBody>
      </p:sp>
      <p:sp>
        <p:nvSpPr>
          <p:cNvPr id="9" name="Espace réservé du numéro de diapositive 5"/>
          <p:cNvSpPr txBox="1">
            <a:spLocks/>
          </p:cNvSpPr>
          <p:nvPr userDrawn="1"/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C26D94A8-C393-4523-BABE-3EE1BF39E6C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033104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D0B8E-5F27-4D11-AB18-A871A4617F03}" type="datetime1">
              <a:rPr lang="fr-FR" smtClean="0"/>
              <a:t>16/02/2022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RCP nationale SENSGENE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ABF84-5F1C-4575-84A2-D67E98AFCE5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538140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8BC4D-3677-42C2-A340-FADE0AD616BF}" type="datetime1">
              <a:rPr lang="fr-FR" smtClean="0"/>
              <a:t>16/02/2022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RCP nationale SENSGENE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ABF84-5F1C-4575-84A2-D67E98AFCE5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77215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AA54F-6CDA-4EA0-993A-50182DD7E853}" type="datetime1">
              <a:rPr lang="fr-FR" smtClean="0"/>
              <a:t>16/02/2022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RCP nationale SENSGENE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ABF84-5F1C-4575-84A2-D67E98AFCE5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239223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8E9D8-3296-4749-A347-D04DEBFE7001}" type="datetime1">
              <a:rPr lang="fr-FR" smtClean="0"/>
              <a:t>16/02/2022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RCP nationale SENSGENE</a:t>
            </a:r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ABF84-5F1C-4575-84A2-D67E98AFCE5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270178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C4813-E84F-447D-99B6-E5EB7409A81D}" type="datetime1">
              <a:rPr lang="fr-FR" smtClean="0"/>
              <a:t>16/02/2022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RCP nationale SENSGENE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ABF84-5F1C-4575-84A2-D67E98AFCE5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805669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0D6F3-51A1-41ED-B6E3-4D1A564F7427}" type="datetime1">
              <a:rPr lang="fr-FR" smtClean="0"/>
              <a:t>16/02/2022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RCP nationale SENSGENE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ABF84-5F1C-4575-84A2-D67E98AFCE5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554730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8B20A-6610-4B94-BD12-B20A963C3FBF}" type="datetime1">
              <a:rPr lang="fr-FR" smtClean="0"/>
              <a:t>16/02/2022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RCP nationale SENSGENE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ABF84-5F1C-4575-84A2-D67E98AFCE5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600190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709E7-01E4-4F7C-963A-3FEADD628582}" type="datetime1">
              <a:rPr lang="fr-FR" smtClean="0"/>
              <a:t>16/02/2022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RCP nationale SENSGENE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ABF84-5F1C-4575-84A2-D67E98AFCE5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06584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 smtClean="0"/>
              <a:t>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58A583-2067-457B-86AF-08EF816A609F}" type="datetime1">
              <a:rPr lang="fr-FR" smtClean="0"/>
              <a:t>16/02/2022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dirty="0" smtClean="0"/>
              <a:t>ERN-EYE RED-VAR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AABF84-5F1C-4575-84A2-D67E98AFCE5F}" type="slidenum">
              <a:rPr lang="fr-FR" smtClean="0"/>
              <a:t>‹N°›</a:t>
            </a:fld>
            <a:endParaRPr lang="fr-FR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762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824221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34" r:id="rId12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orpha.net/consor4.01/www/cgi-bin/Disease_Classif.php?lng=FR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orpha.net/consor4.01/www/cgi-bin/Disease_Classif.php?lng=FR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97500" y="2304047"/>
            <a:ext cx="5259230" cy="1815882"/>
          </a:xfrm>
          <a:prstGeom prst="rect">
            <a:avLst/>
          </a:prstGeom>
          <a:noFill/>
          <a:ln w="28575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 smtClean="0">
                <a:solidFill>
                  <a:srgbClr val="7030A0"/>
                </a:solidFill>
              </a:rPr>
              <a:t>Patient :</a:t>
            </a:r>
          </a:p>
          <a:p>
            <a:r>
              <a:rPr lang="fr-FR" sz="2800" dirty="0"/>
              <a:t>Panel </a:t>
            </a:r>
            <a:r>
              <a:rPr lang="fr-FR" sz="2800" dirty="0" err="1" smtClean="0"/>
              <a:t>Nickname</a:t>
            </a:r>
            <a:r>
              <a:rPr lang="fr-FR" sz="2800" dirty="0" smtClean="0">
                <a:solidFill>
                  <a:srgbClr val="FF0000"/>
                </a:solidFill>
              </a:rPr>
              <a:t>*</a:t>
            </a:r>
            <a:r>
              <a:rPr lang="fr-FR" sz="2800" dirty="0" smtClean="0"/>
              <a:t> :</a:t>
            </a:r>
            <a:endParaRPr lang="fr-FR" sz="2800" dirty="0"/>
          </a:p>
          <a:p>
            <a:r>
              <a:rPr lang="fr-FR" sz="2800" dirty="0" smtClean="0"/>
              <a:t>Age of the patient:</a:t>
            </a:r>
          </a:p>
          <a:p>
            <a:r>
              <a:rPr lang="fr-FR" sz="2800" dirty="0" err="1" smtClean="0"/>
              <a:t>Gender</a:t>
            </a:r>
            <a:r>
              <a:rPr lang="fr-FR" sz="2800" dirty="0" smtClean="0"/>
              <a:t> :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2826530" y="405552"/>
            <a:ext cx="7025681" cy="4855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dirty="0" smtClean="0"/>
              <a:t>RED VAR</a:t>
            </a:r>
            <a:endParaRPr lang="fr-FR" sz="3600" dirty="0"/>
          </a:p>
        </p:txBody>
      </p:sp>
      <p:sp>
        <p:nvSpPr>
          <p:cNvPr id="9" name="ZoneTexte 8"/>
          <p:cNvSpPr txBox="1"/>
          <p:nvPr/>
        </p:nvSpPr>
        <p:spPr>
          <a:xfrm>
            <a:off x="6475568" y="2304046"/>
            <a:ext cx="5259230" cy="1384995"/>
          </a:xfrm>
          <a:prstGeom prst="rect">
            <a:avLst/>
          </a:prstGeom>
          <a:noFill/>
          <a:ln w="28575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 smtClean="0">
                <a:solidFill>
                  <a:srgbClr val="7030A0"/>
                </a:solidFill>
              </a:rPr>
              <a:t>Panel Lead</a:t>
            </a:r>
          </a:p>
          <a:p>
            <a:r>
              <a:rPr lang="fr-FR" sz="2800" dirty="0" smtClean="0"/>
              <a:t>Name :</a:t>
            </a:r>
          </a:p>
          <a:p>
            <a:r>
              <a:rPr lang="fr-FR" sz="2800" dirty="0" smtClean="0"/>
              <a:t>Centre :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397500" y="5343151"/>
            <a:ext cx="114179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err="1" smtClean="0">
                <a:solidFill>
                  <a:srgbClr val="7030A0"/>
                </a:solidFill>
              </a:rPr>
              <a:t>Suspected</a:t>
            </a:r>
            <a:r>
              <a:rPr lang="fr-FR" sz="2400" b="1" dirty="0" smtClean="0">
                <a:solidFill>
                  <a:srgbClr val="7030A0"/>
                </a:solidFill>
              </a:rPr>
              <a:t> </a:t>
            </a:r>
            <a:r>
              <a:rPr lang="fr-FR" sz="2400" b="1" dirty="0" err="1" smtClean="0">
                <a:solidFill>
                  <a:srgbClr val="7030A0"/>
                </a:solidFill>
              </a:rPr>
              <a:t>diagnosis</a:t>
            </a:r>
            <a:r>
              <a:rPr lang="fr-FR" sz="2400" b="1" dirty="0" smtClean="0">
                <a:solidFill>
                  <a:srgbClr val="7030A0"/>
                </a:solidFill>
              </a:rPr>
              <a:t> </a:t>
            </a:r>
            <a:r>
              <a:rPr lang="fr-FR" sz="2000" i="1" dirty="0" smtClean="0">
                <a:solidFill>
                  <a:srgbClr val="7030A0"/>
                </a:solidFill>
                <a:hlinkClick r:id="rId3"/>
              </a:rPr>
              <a:t> </a:t>
            </a:r>
            <a:r>
              <a:rPr lang="fr-FR" sz="2000" i="1" dirty="0" err="1" smtClean="0">
                <a:hlinkClick r:id="rId3"/>
              </a:rPr>
              <a:t>orphacode</a:t>
            </a:r>
            <a:r>
              <a:rPr lang="fr-FR" sz="2400" b="1" dirty="0" smtClean="0"/>
              <a:t> : </a:t>
            </a:r>
            <a:r>
              <a:rPr lang="fr-FR" sz="2400" dirty="0" smtClean="0"/>
              <a:t>XX</a:t>
            </a:r>
            <a:endParaRPr lang="fr-FR" sz="2400" dirty="0"/>
          </a:p>
        </p:txBody>
      </p:sp>
      <p:sp>
        <p:nvSpPr>
          <p:cNvPr id="4" name="ZoneTexte 3"/>
          <p:cNvSpPr txBox="1"/>
          <p:nvPr/>
        </p:nvSpPr>
        <p:spPr>
          <a:xfrm>
            <a:off x="397500" y="4820281"/>
            <a:ext cx="66288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rgbClr val="FF0000"/>
                </a:solidFill>
              </a:rPr>
              <a:t>* </a:t>
            </a:r>
            <a:r>
              <a:rPr lang="en-US" b="1" dirty="0" smtClean="0"/>
              <a:t>Center </a:t>
            </a:r>
            <a:r>
              <a:rPr lang="en-US" b="1" dirty="0"/>
              <a:t>name followed by patient inclusion number, e.g. </a:t>
            </a:r>
            <a:r>
              <a:rPr lang="fr-FR" b="1" dirty="0"/>
              <a:t>CARGO01</a:t>
            </a:r>
            <a:endParaRPr lang="fr-FR" dirty="0"/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917" y="84730"/>
            <a:ext cx="1869141" cy="18691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6903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/>
          <p:cNvSpPr txBox="1"/>
          <p:nvPr/>
        </p:nvSpPr>
        <p:spPr>
          <a:xfrm>
            <a:off x="933861" y="1035090"/>
            <a:ext cx="17107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/>
              <a:t>Date :</a:t>
            </a:r>
            <a:endParaRPr lang="fr-FR" sz="2400" dirty="0"/>
          </a:p>
        </p:txBody>
      </p:sp>
      <p:sp>
        <p:nvSpPr>
          <p:cNvPr id="7" name="Rectangle 6"/>
          <p:cNvSpPr/>
          <p:nvPr/>
        </p:nvSpPr>
        <p:spPr>
          <a:xfrm>
            <a:off x="4104140" y="8391"/>
            <a:ext cx="384425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4000" dirty="0" err="1" smtClean="0">
                <a:sym typeface="Wingdings" panose="05000000000000000000" pitchFamily="2" charset="2"/>
              </a:rPr>
              <a:t>Electrophysiology</a:t>
            </a:r>
            <a:endParaRPr lang="fr-FR" sz="4000" u="sng" dirty="0"/>
          </a:p>
        </p:txBody>
      </p:sp>
      <p:sp>
        <p:nvSpPr>
          <p:cNvPr id="8" name="ZoneTexte 7"/>
          <p:cNvSpPr txBox="1"/>
          <p:nvPr/>
        </p:nvSpPr>
        <p:spPr>
          <a:xfrm>
            <a:off x="7198660" y="1061633"/>
            <a:ext cx="30569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/>
              <a:t>Location:</a:t>
            </a:r>
            <a:endParaRPr lang="fr-FR" sz="2400" dirty="0"/>
          </a:p>
        </p:txBody>
      </p:sp>
      <p:sp>
        <p:nvSpPr>
          <p:cNvPr id="10" name="ZoneTexte 9"/>
          <p:cNvSpPr txBox="1"/>
          <p:nvPr/>
        </p:nvSpPr>
        <p:spPr>
          <a:xfrm>
            <a:off x="3308445" y="716277"/>
            <a:ext cx="66737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Please add a screenshot (anonymized) of the exam here</a:t>
            </a:r>
            <a:endParaRPr lang="fr-F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9924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4635009" y="340039"/>
            <a:ext cx="3585626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400" dirty="0" smtClean="0">
                <a:sym typeface="Wingdings" panose="05000000000000000000" pitchFamily="2" charset="2"/>
              </a:rPr>
              <a:t>Conclusions</a:t>
            </a:r>
          </a:p>
          <a:p>
            <a:pPr algn="ctr"/>
            <a:r>
              <a:rPr lang="fr-FR" sz="1100" i="1" u="sng" dirty="0" smtClean="0">
                <a:sym typeface="Wingdings" panose="05000000000000000000" pitchFamily="2" charset="2"/>
              </a:rPr>
              <a:t>(</a:t>
            </a:r>
            <a:endParaRPr lang="fr-FR" sz="1100" i="1" u="sng" dirty="0"/>
          </a:p>
        </p:txBody>
      </p:sp>
      <p:sp>
        <p:nvSpPr>
          <p:cNvPr id="3" name="Rectangle 2"/>
          <p:cNvSpPr/>
          <p:nvPr/>
        </p:nvSpPr>
        <p:spPr>
          <a:xfrm>
            <a:off x="1480423" y="1601562"/>
            <a:ext cx="9894797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b="1" dirty="0" err="1">
                <a:solidFill>
                  <a:srgbClr val="7030A0"/>
                </a:solidFill>
              </a:rPr>
              <a:t>Suspected</a:t>
            </a:r>
            <a:r>
              <a:rPr lang="fr-FR" sz="2400" b="1" dirty="0">
                <a:solidFill>
                  <a:srgbClr val="7030A0"/>
                </a:solidFill>
              </a:rPr>
              <a:t> </a:t>
            </a:r>
            <a:r>
              <a:rPr lang="fr-FR" sz="2400" b="1" dirty="0" err="1">
                <a:solidFill>
                  <a:srgbClr val="7030A0"/>
                </a:solidFill>
              </a:rPr>
              <a:t>diagnosis</a:t>
            </a:r>
            <a:r>
              <a:rPr lang="fr-FR" sz="2400" b="1" dirty="0">
                <a:solidFill>
                  <a:srgbClr val="7030A0"/>
                </a:solidFill>
              </a:rPr>
              <a:t> </a:t>
            </a:r>
            <a:r>
              <a:rPr lang="fr-FR" sz="2000" i="1" dirty="0">
                <a:solidFill>
                  <a:srgbClr val="7030A0"/>
                </a:solidFill>
                <a:hlinkClick r:id="rId2"/>
              </a:rPr>
              <a:t> </a:t>
            </a:r>
            <a:r>
              <a:rPr lang="fr-FR" sz="2000" i="1" dirty="0" err="1">
                <a:hlinkClick r:id="rId2"/>
              </a:rPr>
              <a:t>orphacode</a:t>
            </a:r>
            <a:r>
              <a:rPr lang="fr-FR" sz="2400" b="1" dirty="0"/>
              <a:t> : </a:t>
            </a:r>
            <a:r>
              <a:rPr lang="fr-FR" sz="2400" dirty="0"/>
              <a:t>XX</a:t>
            </a:r>
          </a:p>
          <a:p>
            <a:endParaRPr lang="fr-FR" sz="2400" dirty="0" smtClean="0"/>
          </a:p>
          <a:p>
            <a:r>
              <a:rPr lang="en-US" sz="2400" b="1" dirty="0">
                <a:solidFill>
                  <a:srgbClr val="7030A0"/>
                </a:solidFill>
              </a:rPr>
              <a:t>Persons  available to be sampled :</a:t>
            </a:r>
          </a:p>
          <a:p>
            <a:endParaRPr lang="fr-FR" sz="2400" dirty="0"/>
          </a:p>
          <a:p>
            <a:r>
              <a:rPr lang="fr-FR" sz="2400" b="1" dirty="0" err="1" smtClean="0">
                <a:solidFill>
                  <a:srgbClr val="7030A0"/>
                </a:solidFill>
              </a:rPr>
              <a:t>Decision</a:t>
            </a:r>
            <a:r>
              <a:rPr lang="fr-FR" sz="2400" b="1" dirty="0" smtClean="0">
                <a:solidFill>
                  <a:srgbClr val="7030A0"/>
                </a:solidFill>
              </a:rPr>
              <a:t> : </a:t>
            </a:r>
            <a:r>
              <a:rPr lang="fr-FR" sz="2400" i="1" dirty="0" err="1" smtClean="0"/>
              <a:t>Accepted</a:t>
            </a:r>
            <a:r>
              <a:rPr lang="fr-FR" sz="2400" i="1" dirty="0" smtClean="0"/>
              <a:t>/</a:t>
            </a:r>
            <a:r>
              <a:rPr lang="fr-FR" sz="2400" i="1" dirty="0" err="1" smtClean="0"/>
              <a:t>Refused</a:t>
            </a:r>
            <a:endParaRPr lang="fr-FR" sz="2400" i="1" dirty="0"/>
          </a:p>
        </p:txBody>
      </p:sp>
    </p:spTree>
    <p:extLst>
      <p:ext uri="{BB962C8B-B14F-4D97-AF65-F5344CB8AC3E}">
        <p14:creationId xmlns:p14="http://schemas.microsoft.com/office/powerpoint/2010/main" val="1033002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4321091" y="339771"/>
            <a:ext cx="338778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4000" u="sng" dirty="0" err="1" smtClean="0"/>
              <a:t>Medical</a:t>
            </a:r>
            <a:r>
              <a:rPr lang="fr-FR" sz="4000" u="sng" dirty="0" smtClean="0"/>
              <a:t> </a:t>
            </a:r>
            <a:r>
              <a:rPr lang="fr-FR" sz="4000" u="sng" dirty="0" err="1"/>
              <a:t>history</a:t>
            </a:r>
            <a:endParaRPr lang="fr-FR" sz="4000" u="sng" dirty="0"/>
          </a:p>
        </p:txBody>
      </p:sp>
      <p:sp>
        <p:nvSpPr>
          <p:cNvPr id="9" name="ZoneTexte 8"/>
          <p:cNvSpPr txBox="1"/>
          <p:nvPr/>
        </p:nvSpPr>
        <p:spPr>
          <a:xfrm>
            <a:off x="455466" y="1425919"/>
            <a:ext cx="109623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/>
              <a:t>Relevant </a:t>
            </a:r>
            <a:r>
              <a:rPr lang="fr-FR" sz="2400" dirty="0" err="1" smtClean="0"/>
              <a:t>Medical</a:t>
            </a:r>
            <a:r>
              <a:rPr lang="fr-FR" sz="2400" dirty="0" smtClean="0"/>
              <a:t> </a:t>
            </a:r>
            <a:r>
              <a:rPr lang="fr-FR" sz="2400" dirty="0" err="1" smtClean="0"/>
              <a:t>History</a:t>
            </a: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3535675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4321091" y="339771"/>
            <a:ext cx="312656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4000" dirty="0" err="1" smtClean="0">
                <a:sym typeface="Wingdings" panose="05000000000000000000" pitchFamily="2" charset="2"/>
              </a:rPr>
              <a:t>Family</a:t>
            </a:r>
            <a:r>
              <a:rPr lang="fr-FR" sz="4000" dirty="0" smtClean="0">
                <a:sym typeface="Wingdings" panose="05000000000000000000" pitchFamily="2" charset="2"/>
              </a:rPr>
              <a:t> </a:t>
            </a:r>
            <a:r>
              <a:rPr lang="fr-FR" sz="4000" dirty="0" err="1" smtClean="0">
                <a:sym typeface="Wingdings" panose="05000000000000000000" pitchFamily="2" charset="2"/>
              </a:rPr>
              <a:t>History</a:t>
            </a:r>
            <a:endParaRPr lang="fr-FR" sz="4000" u="sng" dirty="0"/>
          </a:p>
        </p:txBody>
      </p:sp>
      <p:sp>
        <p:nvSpPr>
          <p:cNvPr id="7" name="ZoneTexte 6"/>
          <p:cNvSpPr txBox="1"/>
          <p:nvPr/>
        </p:nvSpPr>
        <p:spPr>
          <a:xfrm>
            <a:off x="933861" y="1474364"/>
            <a:ext cx="1096230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Relevant family history </a:t>
            </a:r>
          </a:p>
          <a:p>
            <a:r>
              <a:rPr lang="en-US" sz="2400" dirty="0"/>
              <a:t>Family tree</a:t>
            </a:r>
          </a:p>
          <a:p>
            <a:r>
              <a:rPr lang="en-US" sz="2400" dirty="0"/>
              <a:t>Consanguinity: yes/no/unknown/suspected</a:t>
            </a:r>
          </a:p>
          <a:p>
            <a:r>
              <a:rPr lang="en-US" sz="2400" dirty="0"/>
              <a:t>Number </a:t>
            </a:r>
            <a:r>
              <a:rPr lang="en-US" sz="2400" dirty="0" smtClean="0"/>
              <a:t>of persons affected :</a:t>
            </a:r>
            <a:endParaRPr lang="en-US" sz="2400" dirty="0"/>
          </a:p>
          <a:p>
            <a:r>
              <a:rPr lang="en-US" sz="2400" dirty="0"/>
              <a:t>Suspected mode of transmission :</a:t>
            </a:r>
          </a:p>
          <a:p>
            <a:r>
              <a:rPr lang="en-US" sz="2400" dirty="0"/>
              <a:t>Persons </a:t>
            </a:r>
            <a:r>
              <a:rPr lang="en-US" sz="2400" dirty="0" smtClean="0"/>
              <a:t> available to </a:t>
            </a:r>
            <a:r>
              <a:rPr lang="en-US" sz="2400" dirty="0"/>
              <a:t>be sampled :</a:t>
            </a: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2395329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2961360" y="356811"/>
            <a:ext cx="690730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400" dirty="0" err="1">
                <a:sym typeface="Wingdings" panose="05000000000000000000" pitchFamily="2" charset="2"/>
              </a:rPr>
              <a:t>Genetic</a:t>
            </a:r>
            <a:r>
              <a:rPr lang="fr-FR" sz="4400" dirty="0">
                <a:sym typeface="Wingdings" panose="05000000000000000000" pitchFamily="2" charset="2"/>
              </a:rPr>
              <a:t> tests </a:t>
            </a:r>
            <a:r>
              <a:rPr lang="fr-FR" sz="4400" dirty="0" err="1">
                <a:sym typeface="Wingdings" panose="05000000000000000000" pitchFamily="2" charset="2"/>
              </a:rPr>
              <a:t>performed</a:t>
            </a:r>
            <a:endParaRPr lang="fr-FR" sz="4400" dirty="0"/>
          </a:p>
        </p:txBody>
      </p:sp>
      <p:sp>
        <p:nvSpPr>
          <p:cNvPr id="4" name="ZoneTexte 3"/>
          <p:cNvSpPr txBox="1"/>
          <p:nvPr/>
        </p:nvSpPr>
        <p:spPr>
          <a:xfrm>
            <a:off x="933861" y="1474364"/>
            <a:ext cx="1096230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Date :</a:t>
            </a:r>
          </a:p>
          <a:p>
            <a:r>
              <a:rPr lang="en-US" sz="2400" dirty="0"/>
              <a:t>Type of test: Sanger, CGH-array, panel, whole exome (WES),...</a:t>
            </a:r>
          </a:p>
          <a:p>
            <a:r>
              <a:rPr lang="en-US" sz="2400" dirty="0"/>
              <a:t>Diagnostic laboratory :</a:t>
            </a:r>
          </a:p>
          <a:p>
            <a:r>
              <a:rPr lang="en-US" sz="2400" dirty="0"/>
              <a:t>Name of the biologist who signed the result :</a:t>
            </a:r>
          </a:p>
          <a:p>
            <a:r>
              <a:rPr lang="en-US" sz="2400" dirty="0"/>
              <a:t>Disease group tested </a:t>
            </a:r>
            <a:r>
              <a:rPr lang="en-US" sz="2400" dirty="0" smtClean="0"/>
              <a:t>(Panel </a:t>
            </a:r>
            <a:r>
              <a:rPr lang="en-US" sz="2400" dirty="0"/>
              <a:t>name) :</a:t>
            </a:r>
          </a:p>
          <a:p>
            <a:r>
              <a:rPr lang="en-US" sz="2400" dirty="0"/>
              <a:t>Number of genes tested :</a:t>
            </a:r>
          </a:p>
          <a:p>
            <a:r>
              <a:rPr lang="en-US" sz="2400" dirty="0"/>
              <a:t>Results: gene(s)/variant(s)/classification of variant(s)</a:t>
            </a:r>
            <a:endParaRPr lang="fr-FR" sz="2400" dirty="0"/>
          </a:p>
          <a:p>
            <a:endParaRPr lang="fr-FR" sz="2400" dirty="0" smtClean="0"/>
          </a:p>
          <a:p>
            <a:r>
              <a:rPr lang="fr-FR" sz="2400" dirty="0"/>
              <a:t>	</a:t>
            </a:r>
            <a:endParaRPr lang="fr-FR" sz="2400" dirty="0" smtClean="0"/>
          </a:p>
          <a:p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2106787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/>
          <p:cNvSpPr txBox="1"/>
          <p:nvPr/>
        </p:nvSpPr>
        <p:spPr>
          <a:xfrm>
            <a:off x="499073" y="857142"/>
            <a:ext cx="17107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/>
              <a:t>Date :</a:t>
            </a:r>
            <a:endParaRPr lang="fr-FR" sz="2400" dirty="0"/>
          </a:p>
        </p:txBody>
      </p:sp>
      <p:sp>
        <p:nvSpPr>
          <p:cNvPr id="9" name="ZoneTexte 8"/>
          <p:cNvSpPr txBox="1"/>
          <p:nvPr/>
        </p:nvSpPr>
        <p:spPr>
          <a:xfrm>
            <a:off x="4370294" y="87701"/>
            <a:ext cx="34514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400" dirty="0" smtClean="0"/>
              <a:t>Visual Field</a:t>
            </a:r>
            <a:endParaRPr lang="fr-FR" sz="3200" u="sng" dirty="0"/>
          </a:p>
        </p:txBody>
      </p:sp>
      <p:sp>
        <p:nvSpPr>
          <p:cNvPr id="2" name="ZoneTexte 1"/>
          <p:cNvSpPr txBox="1"/>
          <p:nvPr/>
        </p:nvSpPr>
        <p:spPr>
          <a:xfrm>
            <a:off x="3400373" y="718642"/>
            <a:ext cx="66737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Please add a screenshot </a:t>
            </a:r>
            <a:r>
              <a:rPr lang="en-US" dirty="0" smtClean="0">
                <a:solidFill>
                  <a:srgbClr val="FF0000"/>
                </a:solidFill>
              </a:rPr>
              <a:t>(anonymized) of </a:t>
            </a:r>
            <a:r>
              <a:rPr lang="en-US" dirty="0">
                <a:solidFill>
                  <a:srgbClr val="FF0000"/>
                </a:solidFill>
              </a:rPr>
              <a:t>the exam here</a:t>
            </a:r>
            <a:endParaRPr lang="fr-F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045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7896422"/>
              </p:ext>
            </p:extLst>
          </p:nvPr>
        </p:nvGraphicFramePr>
        <p:xfrm>
          <a:off x="0" y="1115590"/>
          <a:ext cx="12235994" cy="5240759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6117997">
                  <a:extLst>
                    <a:ext uri="{9D8B030D-6E8A-4147-A177-3AD203B41FA5}">
                      <a16:colId xmlns:a16="http://schemas.microsoft.com/office/drawing/2014/main" val="3644115969"/>
                    </a:ext>
                  </a:extLst>
                </a:gridCol>
                <a:gridCol w="6117997">
                  <a:extLst>
                    <a:ext uri="{9D8B030D-6E8A-4147-A177-3AD203B41FA5}">
                      <a16:colId xmlns:a16="http://schemas.microsoft.com/office/drawing/2014/main" val="4159644752"/>
                    </a:ext>
                  </a:extLst>
                </a:gridCol>
              </a:tblGrid>
              <a:tr h="394863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                                                 OS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67507408"/>
                  </a:ext>
                </a:extLst>
              </a:tr>
              <a:tr h="1016239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  <a:alpha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4295531"/>
                  </a:ext>
                </a:extLst>
              </a:tr>
              <a:tr h="3829657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2350980"/>
                  </a:ext>
                </a:extLst>
              </a:tr>
            </a:tbl>
          </a:graphicData>
        </a:graphic>
      </p:graphicFrame>
      <p:sp>
        <p:nvSpPr>
          <p:cNvPr id="6" name="ZoneTexte 5"/>
          <p:cNvSpPr txBox="1"/>
          <p:nvPr/>
        </p:nvSpPr>
        <p:spPr>
          <a:xfrm>
            <a:off x="2974520" y="1115591"/>
            <a:ext cx="486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>
                <a:solidFill>
                  <a:schemeClr val="bg1"/>
                </a:solidFill>
              </a:rPr>
              <a:t>OD</a:t>
            </a:r>
            <a:endParaRPr lang="fr-FR" b="1" dirty="0">
              <a:solidFill>
                <a:schemeClr val="bg1"/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3084182" y="-46725"/>
            <a:ext cx="730649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400" dirty="0" err="1"/>
              <a:t>Refraction</a:t>
            </a:r>
            <a:r>
              <a:rPr lang="fr-FR" sz="4400" dirty="0"/>
              <a:t> and </a:t>
            </a:r>
            <a:r>
              <a:rPr lang="fr-FR" sz="4400" dirty="0" err="1"/>
              <a:t>visual</a:t>
            </a:r>
            <a:r>
              <a:rPr lang="fr-FR" sz="4400" dirty="0"/>
              <a:t> </a:t>
            </a:r>
            <a:r>
              <a:rPr lang="fr-FR" sz="4400" dirty="0" err="1"/>
              <a:t>acuity</a:t>
            </a:r>
            <a:endParaRPr lang="fr-FR" sz="3200" u="sng" dirty="0"/>
          </a:p>
        </p:txBody>
      </p:sp>
      <p:sp>
        <p:nvSpPr>
          <p:cNvPr id="8" name="ZoneTexte 7"/>
          <p:cNvSpPr txBox="1"/>
          <p:nvPr/>
        </p:nvSpPr>
        <p:spPr>
          <a:xfrm>
            <a:off x="102909" y="538608"/>
            <a:ext cx="17107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/>
              <a:t>Date :</a:t>
            </a: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1652674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ZoneTexte 5"/>
          <p:cNvSpPr txBox="1"/>
          <p:nvPr/>
        </p:nvSpPr>
        <p:spPr>
          <a:xfrm>
            <a:off x="838200" y="810976"/>
            <a:ext cx="17107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Date :</a:t>
            </a:r>
            <a:endParaRPr kumimoji="0" lang="fr-FR" sz="2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4739341" y="345570"/>
            <a:ext cx="2713318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Fundus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dirty="0" smtClean="0">
                <a:solidFill>
                  <a:prstClr val="white"/>
                </a:solidFill>
                <a:latin typeface="Calibri" panose="020F0502020204030204"/>
              </a:rPr>
              <a:t>Date of the </a:t>
            </a:r>
            <a:r>
              <a:rPr lang="fr-FR" dirty="0" err="1" smtClean="0">
                <a:solidFill>
                  <a:prstClr val="white"/>
                </a:solidFill>
                <a:latin typeface="Calibri" panose="020F0502020204030204"/>
              </a:rPr>
              <a:t>examination</a:t>
            </a:r>
            <a:r>
              <a:rPr kumimoji="0" lang="fr-FR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: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1969991" y="1620982"/>
            <a:ext cx="479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OD</a:t>
            </a:r>
            <a:endParaRPr kumimoji="0" lang="fr-FR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9468609" y="1620982"/>
            <a:ext cx="4427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OS</a:t>
            </a:r>
            <a:endParaRPr kumimoji="0" lang="fr-FR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Rectangle 1"/>
          <p:cNvSpPr/>
          <p:nvPr/>
        </p:nvSpPr>
        <p:spPr>
          <a:xfrm flipH="1">
            <a:off x="5976390" y="1389528"/>
            <a:ext cx="45719" cy="458993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023781" y="5958468"/>
            <a:ext cx="794246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fr-FR" dirty="0" smtClean="0">
                <a:solidFill>
                  <a:prstClr val="white"/>
                </a:solidFill>
              </a:rPr>
              <a:t>Relevant </a:t>
            </a:r>
            <a:r>
              <a:rPr lang="fr-FR" dirty="0" err="1">
                <a:solidFill>
                  <a:prstClr val="white"/>
                </a:solidFill>
              </a:rPr>
              <a:t>c</a:t>
            </a:r>
            <a:r>
              <a:rPr lang="fr-FR" dirty="0" err="1" smtClean="0">
                <a:solidFill>
                  <a:prstClr val="white"/>
                </a:solidFill>
              </a:rPr>
              <a:t>omments</a:t>
            </a:r>
            <a:r>
              <a:rPr lang="fr-FR" dirty="0" smtClean="0">
                <a:solidFill>
                  <a:prstClr val="white"/>
                </a:solidFill>
              </a:rPr>
              <a:t>:</a:t>
            </a:r>
            <a:endParaRPr lang="fr-FR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010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ZoneTexte 5"/>
          <p:cNvSpPr txBox="1"/>
          <p:nvPr/>
        </p:nvSpPr>
        <p:spPr>
          <a:xfrm>
            <a:off x="838200" y="810976"/>
            <a:ext cx="17107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Date :</a:t>
            </a:r>
            <a:endParaRPr kumimoji="0" lang="fr-FR" sz="2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3890682" y="314486"/>
            <a:ext cx="441063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Autofluorescence</a:t>
            </a:r>
            <a:endParaRPr kumimoji="0" lang="fr-FR" sz="4400" b="0" i="0" u="none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algn="ctr">
              <a:defRPr/>
            </a:pPr>
            <a:r>
              <a:rPr lang="fr-FR" dirty="0">
                <a:solidFill>
                  <a:prstClr val="white"/>
                </a:solidFill>
              </a:rPr>
              <a:t>Date of the </a:t>
            </a:r>
            <a:r>
              <a:rPr lang="fr-FR" dirty="0" err="1">
                <a:solidFill>
                  <a:prstClr val="white"/>
                </a:solidFill>
              </a:rPr>
              <a:t>examination</a:t>
            </a:r>
            <a:r>
              <a:rPr lang="fr-FR" dirty="0">
                <a:solidFill>
                  <a:prstClr val="white"/>
                </a:solidFill>
              </a:rPr>
              <a:t> :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:</a:t>
            </a:r>
            <a:endParaRPr kumimoji="0" lang="fr-FR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1969991" y="1620982"/>
            <a:ext cx="479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OD</a:t>
            </a:r>
            <a:endParaRPr kumimoji="0" lang="fr-FR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9468609" y="1620982"/>
            <a:ext cx="4427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OS</a:t>
            </a:r>
            <a:endParaRPr kumimoji="0" lang="fr-FR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022109" y="1389529"/>
            <a:ext cx="64926" cy="456894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068606" y="5958468"/>
            <a:ext cx="794246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fr-FR" dirty="0" smtClean="0">
                <a:solidFill>
                  <a:prstClr val="white"/>
                </a:solidFill>
              </a:rPr>
              <a:t>Relevant </a:t>
            </a:r>
            <a:r>
              <a:rPr lang="fr-FR" dirty="0" err="1" smtClean="0">
                <a:solidFill>
                  <a:prstClr val="white"/>
                </a:solidFill>
              </a:rPr>
              <a:t>comments</a:t>
            </a:r>
            <a:r>
              <a:rPr lang="fr-FR" dirty="0" smtClean="0">
                <a:solidFill>
                  <a:prstClr val="white"/>
                </a:solidFill>
              </a:rPr>
              <a:t> </a:t>
            </a:r>
            <a:r>
              <a:rPr lang="fr-FR" dirty="0">
                <a:solidFill>
                  <a:prstClr val="white"/>
                </a:solidFill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3445211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ZoneTexte 5"/>
          <p:cNvSpPr txBox="1"/>
          <p:nvPr/>
        </p:nvSpPr>
        <p:spPr>
          <a:xfrm>
            <a:off x="838200" y="810976"/>
            <a:ext cx="17107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Date :</a:t>
            </a:r>
            <a:endParaRPr kumimoji="0" lang="fr-FR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4214025" y="-58648"/>
            <a:ext cx="301887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OCT</a:t>
            </a:r>
          </a:p>
          <a:p>
            <a:pPr algn="ctr">
              <a:defRPr/>
            </a:pPr>
            <a:r>
              <a:rPr lang="fr-FR" dirty="0">
                <a:solidFill>
                  <a:prstClr val="white"/>
                </a:solidFill>
              </a:rPr>
              <a:t>Date of the </a:t>
            </a:r>
            <a:r>
              <a:rPr lang="fr-FR" dirty="0" err="1">
                <a:solidFill>
                  <a:prstClr val="white"/>
                </a:solidFill>
              </a:rPr>
              <a:t>examination</a:t>
            </a:r>
            <a:r>
              <a:rPr lang="fr-FR" dirty="0">
                <a:solidFill>
                  <a:prstClr val="white"/>
                </a:solidFill>
              </a:rPr>
              <a:t> :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 flipH="1">
            <a:off x="101598" y="3376711"/>
            <a:ext cx="11961091" cy="7470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168900" y="1500910"/>
            <a:ext cx="479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OD</a:t>
            </a:r>
            <a:endParaRPr kumimoji="0" lang="fr-FR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168900" y="4754394"/>
            <a:ext cx="4427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OS</a:t>
            </a:r>
            <a:endParaRPr kumimoji="0" lang="fr-FR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952061" y="5958468"/>
            <a:ext cx="794246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fr-FR" dirty="0" err="1" smtClean="0">
                <a:solidFill>
                  <a:prstClr val="white"/>
                </a:solidFill>
              </a:rPr>
              <a:t>Relevants</a:t>
            </a:r>
            <a:r>
              <a:rPr lang="fr-FR" dirty="0" smtClean="0">
                <a:solidFill>
                  <a:prstClr val="white"/>
                </a:solidFill>
              </a:rPr>
              <a:t> </a:t>
            </a:r>
            <a:r>
              <a:rPr lang="fr-FR" dirty="0" err="1" smtClean="0">
                <a:solidFill>
                  <a:prstClr val="white"/>
                </a:solidFill>
              </a:rPr>
              <a:t>comments</a:t>
            </a:r>
            <a:r>
              <a:rPr lang="fr-FR" dirty="0" smtClean="0">
                <a:solidFill>
                  <a:prstClr val="white"/>
                </a:solidFill>
              </a:rPr>
              <a:t> </a:t>
            </a:r>
            <a:r>
              <a:rPr lang="fr-FR" dirty="0">
                <a:solidFill>
                  <a:prstClr val="white"/>
                </a:solidFill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4192310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nception personnalisé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156</TotalTime>
  <Words>223</Words>
  <Application>Microsoft Office PowerPoint</Application>
  <PresentationFormat>Grand écran</PresentationFormat>
  <Paragraphs>68</Paragraphs>
  <Slides>11</Slides>
  <Notes>2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Wingdings</vt:lpstr>
      <vt:lpstr>Conception personnalisée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HUS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ROTOLO Francesco</dc:creator>
  <cp:lastModifiedBy>LEROUX Dorothee</cp:lastModifiedBy>
  <cp:revision>68</cp:revision>
  <cp:lastPrinted>2020-10-22T08:23:28Z</cp:lastPrinted>
  <dcterms:created xsi:type="dcterms:W3CDTF">2020-09-21T09:26:33Z</dcterms:created>
  <dcterms:modified xsi:type="dcterms:W3CDTF">2022-02-16T16:59:40Z</dcterms:modified>
</cp:coreProperties>
</file>